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3" r:id="rId2"/>
    <p:sldId id="304" r:id="rId3"/>
    <p:sldId id="275" r:id="rId4"/>
    <p:sldId id="312" r:id="rId5"/>
    <p:sldId id="272" r:id="rId6"/>
    <p:sldId id="311" r:id="rId7"/>
    <p:sldId id="303" r:id="rId8"/>
    <p:sldId id="301" r:id="rId9"/>
    <p:sldId id="305" r:id="rId10"/>
    <p:sldId id="289" r:id="rId11"/>
    <p:sldId id="313" r:id="rId12"/>
    <p:sldId id="310" r:id="rId13"/>
    <p:sldId id="268" r:id="rId14"/>
    <p:sldId id="266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58" d="100"/>
          <a:sy n="58" d="100"/>
        </p:scale>
        <p:origin x="72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 snapToGrid="0">
      <p:cViewPr>
        <p:scale>
          <a:sx n="100" d="100"/>
          <a:sy n="100" d="100"/>
        </p:scale>
        <p:origin x="-1878" y="5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46C86-BDD2-494F-ABD0-C58116628B42}" type="doc">
      <dgm:prSet loTypeId="urn:microsoft.com/office/officeart/2005/8/layout/vList6" loCatId="list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8B19CB54-539F-4432-9C16-9689913955C6}">
      <dgm:prSet phldrT="[Text]"/>
      <dgm:spPr/>
      <dgm:t>
        <a:bodyPr/>
        <a:lstStyle/>
        <a:p>
          <a:pPr rtl="1"/>
          <a:r>
            <a:rPr lang="en-US" dirty="0"/>
            <a:t>Can ID</a:t>
          </a:r>
        </a:p>
      </dgm:t>
    </dgm:pt>
    <dgm:pt modelId="{EFA9E7C4-4396-406A-B59C-6EDE3250D669}" type="parTrans" cxnId="{35F1641D-E4F1-4DE3-A3D4-F806191A4D50}">
      <dgm:prSet/>
      <dgm:spPr/>
      <dgm:t>
        <a:bodyPr/>
        <a:lstStyle/>
        <a:p>
          <a:pPr rtl="1"/>
          <a:endParaRPr lang="he-IL"/>
        </a:p>
      </dgm:t>
    </dgm:pt>
    <dgm:pt modelId="{4DA09BF7-3A47-490B-94A4-2945B0DBDE64}" type="sibTrans" cxnId="{35F1641D-E4F1-4DE3-A3D4-F806191A4D50}">
      <dgm:prSet/>
      <dgm:spPr/>
      <dgm:t>
        <a:bodyPr/>
        <a:lstStyle/>
        <a:p>
          <a:pPr rtl="1"/>
          <a:endParaRPr lang="he-IL"/>
        </a:p>
      </dgm:t>
    </dgm:pt>
    <dgm:pt modelId="{4F9FBE6C-28BE-4E38-B0C7-E2EBA06791B8}">
      <dgm:prSet phldrT="[Text]"/>
      <dgm:spPr/>
      <dgm:t>
        <a:bodyPr/>
        <a:lstStyle/>
        <a:p>
          <a:pPr algn="l" rtl="0"/>
          <a:r>
            <a:rPr lang="en-US" dirty="0"/>
            <a:t>Capacity level</a:t>
          </a:r>
          <a:endParaRPr lang="he-IL" dirty="0"/>
        </a:p>
      </dgm:t>
    </dgm:pt>
    <dgm:pt modelId="{40F642C9-FD90-44A7-BD74-BA63F40E6DD2}" type="parTrans" cxnId="{82BF2251-D051-4DE5-946B-722F161FDAAA}">
      <dgm:prSet/>
      <dgm:spPr/>
      <dgm:t>
        <a:bodyPr/>
        <a:lstStyle/>
        <a:p>
          <a:pPr rtl="1"/>
          <a:endParaRPr lang="he-IL"/>
        </a:p>
      </dgm:t>
    </dgm:pt>
    <dgm:pt modelId="{FA9BC794-F8D3-4695-ACB0-6544A47826E8}" type="sibTrans" cxnId="{82BF2251-D051-4DE5-946B-722F161FDAAA}">
      <dgm:prSet/>
      <dgm:spPr/>
      <dgm:t>
        <a:bodyPr/>
        <a:lstStyle/>
        <a:p>
          <a:pPr rtl="1"/>
          <a:endParaRPr lang="he-IL"/>
        </a:p>
      </dgm:t>
    </dgm:pt>
    <dgm:pt modelId="{1EC0A0AD-9863-4080-AA3B-CF8739DE5E29}">
      <dgm:prSet phldrT="[Text]"/>
      <dgm:spPr/>
      <dgm:t>
        <a:bodyPr/>
        <a:lstStyle/>
        <a:p>
          <a:pPr algn="l" rtl="0"/>
          <a:r>
            <a:rPr lang="en-US" dirty="0"/>
            <a:t>Location</a:t>
          </a:r>
          <a:endParaRPr lang="he-IL" dirty="0"/>
        </a:p>
      </dgm:t>
    </dgm:pt>
    <dgm:pt modelId="{A345DF60-C020-41E4-9E86-6041BFA0917F}" type="parTrans" cxnId="{22AFF78D-2947-4E8D-B9D6-789DE17A58C3}">
      <dgm:prSet/>
      <dgm:spPr/>
      <dgm:t>
        <a:bodyPr/>
        <a:lstStyle/>
        <a:p>
          <a:pPr rtl="1"/>
          <a:endParaRPr lang="he-IL"/>
        </a:p>
      </dgm:t>
    </dgm:pt>
    <dgm:pt modelId="{7E27AF84-DF3A-4A94-96FD-7C89E726D6ED}" type="sibTrans" cxnId="{22AFF78D-2947-4E8D-B9D6-789DE17A58C3}">
      <dgm:prSet/>
      <dgm:spPr/>
      <dgm:t>
        <a:bodyPr/>
        <a:lstStyle/>
        <a:p>
          <a:pPr rtl="1"/>
          <a:endParaRPr lang="he-IL"/>
        </a:p>
      </dgm:t>
    </dgm:pt>
    <dgm:pt modelId="{01D9E47F-80A6-4C7E-B9C6-D17A08BAC8AD}">
      <dgm:prSet phldrT="[Text]"/>
      <dgm:spPr/>
      <dgm:t>
        <a:bodyPr/>
        <a:lstStyle/>
        <a:p>
          <a:pPr algn="l" rtl="0"/>
          <a:r>
            <a:rPr lang="en-US" dirty="0"/>
            <a:t>Time</a:t>
          </a:r>
          <a:endParaRPr lang="he-IL" dirty="0"/>
        </a:p>
      </dgm:t>
    </dgm:pt>
    <dgm:pt modelId="{6135F53B-A107-4BB3-B01F-B4210207A688}" type="parTrans" cxnId="{20048AC3-BB71-467C-B436-0A3D0273ECC5}">
      <dgm:prSet/>
      <dgm:spPr/>
      <dgm:t>
        <a:bodyPr/>
        <a:lstStyle/>
        <a:p>
          <a:pPr rtl="1"/>
          <a:endParaRPr lang="he-IL"/>
        </a:p>
      </dgm:t>
    </dgm:pt>
    <dgm:pt modelId="{FC0F78E7-A716-43E0-BCDA-41B410EAE989}" type="sibTrans" cxnId="{20048AC3-BB71-467C-B436-0A3D0273ECC5}">
      <dgm:prSet/>
      <dgm:spPr/>
      <dgm:t>
        <a:bodyPr/>
        <a:lstStyle/>
        <a:p>
          <a:pPr rtl="1"/>
          <a:endParaRPr lang="he-IL"/>
        </a:p>
      </dgm:t>
    </dgm:pt>
    <dgm:pt modelId="{3548BF20-D45E-4A54-A41A-F112BC98A08F}" type="pres">
      <dgm:prSet presAssocID="{F2C46C86-BDD2-494F-ABD0-C58116628B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54C2FCF6-E7AE-4AF2-8CAD-42C50A0E4188}" type="pres">
      <dgm:prSet presAssocID="{8B19CB54-539F-4432-9C16-9689913955C6}" presName="linNode" presStyleCnt="0"/>
      <dgm:spPr/>
    </dgm:pt>
    <dgm:pt modelId="{6FC48012-7251-4D61-8849-884E79CEF8AC}" type="pres">
      <dgm:prSet presAssocID="{8B19CB54-539F-4432-9C16-9689913955C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2C3A0AC-09FD-442C-AAF2-9B7D33A4C906}" type="pres">
      <dgm:prSet presAssocID="{8B19CB54-539F-4432-9C16-9689913955C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5F1641D-E4F1-4DE3-A3D4-F806191A4D50}" srcId="{F2C46C86-BDD2-494F-ABD0-C58116628B42}" destId="{8B19CB54-539F-4432-9C16-9689913955C6}" srcOrd="0" destOrd="0" parTransId="{EFA9E7C4-4396-406A-B59C-6EDE3250D669}" sibTransId="{4DA09BF7-3A47-490B-94A4-2945B0DBDE64}"/>
    <dgm:cxn modelId="{1F14C83A-E334-4E99-B036-A5545C4E4F3A}" type="presOf" srcId="{1EC0A0AD-9863-4080-AA3B-CF8739DE5E29}" destId="{C2C3A0AC-09FD-442C-AAF2-9B7D33A4C906}" srcOrd="0" destOrd="1" presId="urn:microsoft.com/office/officeart/2005/8/layout/vList6"/>
    <dgm:cxn modelId="{4E90CC80-6E30-42D3-830F-4F66A2C661F1}" type="presOf" srcId="{8B19CB54-539F-4432-9C16-9689913955C6}" destId="{6FC48012-7251-4D61-8849-884E79CEF8AC}" srcOrd="0" destOrd="0" presId="urn:microsoft.com/office/officeart/2005/8/layout/vList6"/>
    <dgm:cxn modelId="{C4FAD00C-0F3F-4398-A8AB-D78D881CCEF7}" type="presOf" srcId="{4F9FBE6C-28BE-4E38-B0C7-E2EBA06791B8}" destId="{C2C3A0AC-09FD-442C-AAF2-9B7D33A4C906}" srcOrd="0" destOrd="0" presId="urn:microsoft.com/office/officeart/2005/8/layout/vList6"/>
    <dgm:cxn modelId="{82BF2251-D051-4DE5-946B-722F161FDAAA}" srcId="{8B19CB54-539F-4432-9C16-9689913955C6}" destId="{4F9FBE6C-28BE-4E38-B0C7-E2EBA06791B8}" srcOrd="0" destOrd="0" parTransId="{40F642C9-FD90-44A7-BD74-BA63F40E6DD2}" sibTransId="{FA9BC794-F8D3-4695-ACB0-6544A47826E8}"/>
    <dgm:cxn modelId="{70501794-04BE-4AA5-A79B-276727E598F0}" type="presOf" srcId="{01D9E47F-80A6-4C7E-B9C6-D17A08BAC8AD}" destId="{C2C3A0AC-09FD-442C-AAF2-9B7D33A4C906}" srcOrd="0" destOrd="2" presId="urn:microsoft.com/office/officeart/2005/8/layout/vList6"/>
    <dgm:cxn modelId="{20048AC3-BB71-467C-B436-0A3D0273ECC5}" srcId="{8B19CB54-539F-4432-9C16-9689913955C6}" destId="{01D9E47F-80A6-4C7E-B9C6-D17A08BAC8AD}" srcOrd="2" destOrd="0" parTransId="{6135F53B-A107-4BB3-B01F-B4210207A688}" sibTransId="{FC0F78E7-A716-43E0-BCDA-41B410EAE989}"/>
    <dgm:cxn modelId="{22AFF78D-2947-4E8D-B9D6-789DE17A58C3}" srcId="{8B19CB54-539F-4432-9C16-9689913955C6}" destId="{1EC0A0AD-9863-4080-AA3B-CF8739DE5E29}" srcOrd="1" destOrd="0" parTransId="{A345DF60-C020-41E4-9E86-6041BFA0917F}" sibTransId="{7E27AF84-DF3A-4A94-96FD-7C89E726D6ED}"/>
    <dgm:cxn modelId="{9E563D7B-6657-4590-9667-C620FDC73713}" type="presOf" srcId="{F2C46C86-BDD2-494F-ABD0-C58116628B42}" destId="{3548BF20-D45E-4A54-A41A-F112BC98A08F}" srcOrd="0" destOrd="0" presId="urn:microsoft.com/office/officeart/2005/8/layout/vList6"/>
    <dgm:cxn modelId="{4815457F-504C-4606-8E1E-4C974BA5DC72}" type="presParOf" srcId="{3548BF20-D45E-4A54-A41A-F112BC98A08F}" destId="{54C2FCF6-E7AE-4AF2-8CAD-42C50A0E4188}" srcOrd="0" destOrd="0" presId="urn:microsoft.com/office/officeart/2005/8/layout/vList6"/>
    <dgm:cxn modelId="{1D67BC5C-1051-463A-89A0-488B3D576358}" type="presParOf" srcId="{54C2FCF6-E7AE-4AF2-8CAD-42C50A0E4188}" destId="{6FC48012-7251-4D61-8849-884E79CEF8AC}" srcOrd="0" destOrd="0" presId="urn:microsoft.com/office/officeart/2005/8/layout/vList6"/>
    <dgm:cxn modelId="{E0256A38-BC4A-4593-9942-49A3A9AA5085}" type="presParOf" srcId="{54C2FCF6-E7AE-4AF2-8CAD-42C50A0E4188}" destId="{C2C3A0AC-09FD-442C-AAF2-9B7D33A4C9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3A0AC-09FD-442C-AAF2-9B7D33A4C906}">
      <dsp:nvSpPr>
        <dsp:cNvPr id="0" name=""/>
        <dsp:cNvSpPr/>
      </dsp:nvSpPr>
      <dsp:spPr>
        <a:xfrm>
          <a:off x="1038132" y="0"/>
          <a:ext cx="1557198" cy="15849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Capacity level</a:t>
          </a:r>
          <a:endParaRPr lang="he-IL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Location</a:t>
          </a:r>
          <a:endParaRPr lang="he-IL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Time</a:t>
          </a:r>
          <a:endParaRPr lang="he-IL" sz="1700" kern="1200" dirty="0"/>
        </a:p>
      </dsp:txBody>
      <dsp:txXfrm>
        <a:off x="1038132" y="198124"/>
        <a:ext cx="973249" cy="1188743"/>
      </dsp:txXfrm>
    </dsp:sp>
    <dsp:sp modelId="{6FC48012-7251-4D61-8849-884E79CEF8AC}">
      <dsp:nvSpPr>
        <dsp:cNvPr id="0" name=""/>
        <dsp:cNvSpPr/>
      </dsp:nvSpPr>
      <dsp:spPr>
        <a:xfrm>
          <a:off x="0" y="0"/>
          <a:ext cx="1038132" cy="15849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  <a:sp3d extrusionH="28000" prstMaterial="matte"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Can ID</a:t>
          </a:r>
        </a:p>
      </dsp:txBody>
      <dsp:txXfrm>
        <a:off x="50677" y="50677"/>
        <a:ext cx="936778" cy="148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FBFEC0-F094-4BBB-A23A-174CC435F75B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FE3D59C-BD46-4092-B8A7-2EC75ECB89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66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שלום, שמי נדב מ</a:t>
            </a:r>
            <a:r>
              <a:rPr lang="en-US" dirty="0" err="1"/>
              <a:t>GreenQ</a:t>
            </a:r>
            <a:r>
              <a:rPr lang="he-IL" dirty="0"/>
              <a:t>, אנחנו עושים אופטימיזציה</a:t>
            </a:r>
            <a:r>
              <a:rPr lang="he-IL" baseline="0" dirty="0"/>
              <a:t> ובקרה של איסוף אשפה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330-7C2A-4F66-8B06-60BA760EFBB8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52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הוכחנו ללקוחות שלנו חיסכון מצטבר של 53% בעלויות</a:t>
            </a:r>
            <a:r>
              <a:rPr lang="he-IL" baseline="0" dirty="0"/>
              <a:t> תפעול, שיפרנו את איכות החיים של התושבים והפחתנו פליטת גזי חממה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330-7C2A-4F66-8B06-60BA760EFBB8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332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D59C-BD46-4092-B8A7-2EC75ECB898B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010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כיום</a:t>
            </a:r>
            <a:r>
              <a:rPr lang="he-IL" baseline="0" dirty="0"/>
              <a:t> אנחנו בשלבי גדילה ומחפשים לקוחות ושותפים שיצטרפו אלינו למסע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D59C-BD46-4092-B8A7-2EC75ECB898B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677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משקפת. עד לפני כמה חודשים זאת הייתה הטכנולוגיה בה השתמשו לניהול וניטור מערכי איסוף אשפה. אופטימיזציה של התהליך נראתה רחוקה מתמיד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D59C-BD46-4092-B8A7-2EC75ECB898B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099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בעולם המודרני משקיעים בכל יום המון כסף, כסף שהופך לזיהום אוויר מיותר, רק כדי לאסוף פחים חצי ריקים.</a:t>
            </a:r>
            <a:r>
              <a:rPr lang="he-IL" baseline="0" dirty="0"/>
              <a:t> קבלן או עירייה לא יודעים כמה פחים צריך לאסוף בכל מסלול, כמה מלאים הפחים האלה, ומתי הכי נכון לאסוף אותם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D59C-BD46-4092-B8A7-2EC75ECB898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877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אנחנו</a:t>
            </a:r>
            <a:r>
              <a:rPr lang="he-IL" baseline="0" dirty="0"/>
              <a:t> </a:t>
            </a:r>
            <a:r>
              <a:rPr lang="he-IL" dirty="0"/>
              <a:t>יודעים לענות</a:t>
            </a:r>
            <a:r>
              <a:rPr lang="he-IL" baseline="0" dirty="0"/>
              <a:t> על השאלות האלה.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D59C-BD46-4092-B8A7-2EC75ECB898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85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GreenQ</a:t>
            </a:r>
            <a:r>
              <a:rPr lang="he-IL" baseline="0" dirty="0"/>
              <a:t> הופכת משאיות אשפה לחכמות על ידי התקנת חיישנים על גבי המשאיות. ברשות כמו תל אביב, עיר של חצי מיליון תושבים, מעל 100 אלף פחים אבל רק 86 משאיות.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330-7C2A-4F66-8B06-60BA760EFBB8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984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חלקכם</a:t>
            </a:r>
            <a:r>
              <a:rPr lang="he-IL" baseline="0" dirty="0"/>
              <a:t> </a:t>
            </a:r>
            <a:r>
              <a:rPr lang="he-IL" dirty="0"/>
              <a:t>וודאי מכיר</a:t>
            </a:r>
            <a:r>
              <a:rPr lang="he-IL" baseline="0" dirty="0"/>
              <a:t> את הפתרון מהצד של הפח- התקנת חיישנים על פחים. אם נחזור לדוגמא של תל אביב, אנחנו יודעים </a:t>
            </a:r>
            <a:r>
              <a:rPr lang="he-IL" baseline="0" dirty="0" err="1"/>
              <a:t>לנטר</a:t>
            </a:r>
            <a:r>
              <a:rPr lang="he-IL" baseline="0" dirty="0"/>
              <a:t> מידע של חצי מיליון תושבים בפחות ממאה התקנות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330-7C2A-4F66-8B06-60BA760EFBB8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748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עם</a:t>
            </a:r>
            <a:r>
              <a:rPr lang="he-IL" baseline="0" dirty="0"/>
              <a:t> כל הנפה של פח, המערכת שמותקנת על המשאית שוקלת את הפח ומנטרת את הזמן והמיקום של האיסוף. המידע נשלח דרך הענן ישירות למכשיר הנייד של משתמש הקצה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330-7C2A-4F66-8B06-60BA760EFBB8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018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המשתמש רואה</a:t>
            </a:r>
            <a:r>
              <a:rPr lang="he-IL" baseline="0" dirty="0"/>
              <a:t> את </a:t>
            </a:r>
            <a:r>
              <a:rPr lang="he-IL" baseline="0" dirty="0" err="1"/>
              <a:t>הדאטה</a:t>
            </a:r>
            <a:r>
              <a:rPr lang="he-IL" baseline="0" dirty="0"/>
              <a:t> על  גבי פלטפורמה </a:t>
            </a:r>
            <a:r>
              <a:rPr lang="he-IL" baseline="0" dirty="0" err="1"/>
              <a:t>וובית</a:t>
            </a:r>
            <a:r>
              <a:rPr lang="he-IL" baseline="0" dirty="0"/>
              <a:t> פשוטה ונוחה לשימוש, סטטוס  בזמן אמת, מתריעה על אירועים חריגים ומספקת המלצות להתייעלות על בסיס המידע שנצבר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330-7C2A-4F66-8B06-60BA760EFBB8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564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אנחנו יודעים </a:t>
            </a:r>
            <a:r>
              <a:rPr lang="he-IL" baseline="0" dirty="0"/>
              <a:t>שאשפה לא אוספים רק מפחים, לכן פיתחנו קשת פתרונות חכמים לאיסוף אשפה 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330-7C2A-4F66-8B06-60BA760EFBB8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76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90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988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063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8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320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850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99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1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5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64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62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38A0-993E-4716-9F58-12F635BA1DD8}" type="datetimeFigureOut">
              <a:rPr lang="he-IL" smtClean="0"/>
              <a:t>י"ב/אב/תשע"ז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6F29-D5FD-4A06-9006-5917D6A87D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9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jpe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jpe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24" Type="http://schemas.openxmlformats.org/officeDocument/2006/relationships/image" Target="../media/image70.jpe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29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diagramData" Target="../diagrams/data1.xml"/><Relationship Id="rId5" Type="http://schemas.openxmlformats.org/officeDocument/2006/relationships/image" Target="../media/image27.png"/><Relationship Id="rId15" Type="http://schemas.microsoft.com/office/2007/relationships/diagramDrawing" Target="../diagrams/drawing1.xml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14.gif"/><Relationship Id="rId7" Type="http://schemas.openxmlformats.org/officeDocument/2006/relationships/image" Target="../media/image19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16.png"/><Relationship Id="rId10" Type="http://schemas.openxmlformats.org/officeDocument/2006/relationships/image" Target="../media/image40.jpe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95008" y="1909017"/>
            <a:ext cx="3721292" cy="3126956"/>
            <a:chOff x="637021" y="5049490"/>
            <a:chExt cx="2018117" cy="1664782"/>
          </a:xfrm>
        </p:grpSpPr>
        <p:pic>
          <p:nvPicPr>
            <p:cNvPr id="6" name="Picture 2" descr="D:\My Documents\עדי\רסק פור יו\מצגת\לוגו\עיגול מלבני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1" y="5049490"/>
              <a:ext cx="1953780" cy="16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My Documents\עדי\רסק פור יו\מצגת\לוגו\עלה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42" y="5133316"/>
              <a:ext cx="1781396" cy="151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hape 31"/>
          <p:cNvSpPr txBox="1">
            <a:spLocks/>
          </p:cNvSpPr>
          <p:nvPr/>
        </p:nvSpPr>
        <p:spPr>
          <a:xfrm>
            <a:off x="1282207" y="4917249"/>
            <a:ext cx="9621079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ea typeface="+mj-ea"/>
                <a:cs typeface="OpenSansHebrew-Regular" panose="00000500000000000000" pitchFamily="2" charset="-79"/>
              </a:rPr>
              <a:t>אופטימיזציה ובקרה לאיסוף אשפה</a:t>
            </a:r>
            <a:endParaRPr lang="en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Hebrew-Regular" panose="00000500000000000000" pitchFamily="2" charset="-79"/>
              <a:ea typeface="+mj-ea"/>
              <a:cs typeface="OpenSansHebrew-Regular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747" y="-130626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GreenQ</a:t>
            </a:r>
            <a:endParaRPr lang="he-IL" sz="115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3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My Documents\עדי\אתרים\greenQ\2016\יוני\ישנים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ישר 5"/>
          <p:cNvCxnSpPr/>
          <p:nvPr/>
        </p:nvCxnSpPr>
        <p:spPr>
          <a:xfrm flipV="1">
            <a:off x="7652658" y="2462523"/>
            <a:ext cx="1385792" cy="609673"/>
          </a:xfrm>
          <a:prstGeom prst="line">
            <a:avLst/>
          </a:prstGeom>
          <a:solidFill>
            <a:schemeClr val="bg1"/>
          </a:solidFill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2976294" y="2803064"/>
            <a:ext cx="1302576" cy="312081"/>
          </a:xfrm>
          <a:prstGeom prst="line">
            <a:avLst/>
          </a:prstGeom>
          <a:solidFill>
            <a:schemeClr val="bg1"/>
          </a:solidFill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311692" y="5088840"/>
            <a:ext cx="1385792" cy="470734"/>
          </a:xfrm>
          <a:prstGeom prst="line">
            <a:avLst/>
          </a:prstGeom>
          <a:solidFill>
            <a:schemeClr val="bg1"/>
          </a:solidFill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אליפסה 1"/>
          <p:cNvSpPr/>
          <p:nvPr/>
        </p:nvSpPr>
        <p:spPr>
          <a:xfrm>
            <a:off x="3985038" y="1540024"/>
            <a:ext cx="4019550" cy="40195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82749" y="259659"/>
            <a:ext cx="8624129" cy="830567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יתרונות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41034" y="1540025"/>
            <a:ext cx="5107558" cy="3056416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sz="2400" b="1" dirty="0">
              <a:solidFill>
                <a:schemeClr val="bg1"/>
              </a:solidFill>
            </a:endParaRPr>
          </a:p>
          <a:p>
            <a:pPr rtl="0"/>
            <a:r>
              <a:rPr lang="en-US" sz="8800" b="1" dirty="0">
                <a:solidFill>
                  <a:schemeClr val="bg1"/>
                </a:solidFill>
              </a:rPr>
              <a:t>53%</a:t>
            </a:r>
          </a:p>
          <a:p>
            <a:pPr rtl="0"/>
            <a:r>
              <a:rPr lang="en-US" sz="16600" b="1" dirty="0">
                <a:solidFill>
                  <a:schemeClr val="bg1"/>
                </a:solidFill>
              </a:rPr>
              <a:t>less</a:t>
            </a:r>
          </a:p>
        </p:txBody>
      </p:sp>
      <p:pic>
        <p:nvPicPr>
          <p:cNvPr id="7170" name="Picture 2" descr="D:\My Documents\עדי\אתרים\greenQ\2016\יוני\פדח-ירוק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565574"/>
            <a:ext cx="19240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My Documents\עדי\אתרים\greenQ\2016\יוני\דולר-ירוק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1992" y="1404819"/>
            <a:ext cx="1599372" cy="159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441034" y="1475983"/>
            <a:ext cx="5107558" cy="3056416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sz="2400" b="1" dirty="0">
              <a:solidFill>
                <a:schemeClr val="accent6"/>
              </a:solidFill>
            </a:endParaRPr>
          </a:p>
          <a:p>
            <a:pPr rtl="0"/>
            <a:r>
              <a:rPr lang="en-US" sz="13800" b="1" dirty="0">
                <a:solidFill>
                  <a:schemeClr val="accent6"/>
                </a:solidFill>
              </a:rPr>
              <a:t>53%</a:t>
            </a:r>
          </a:p>
          <a:p>
            <a:pPr rtl="0"/>
            <a:r>
              <a:rPr lang="he-IL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חסכון בתפעול</a:t>
            </a:r>
            <a:endParaRPr lang="en-US" sz="4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Hebrew-Regular" panose="00000500000000000000" pitchFamily="2" charset="-79"/>
              <a:cs typeface="OpenSansHebrew-Regular" panose="00000500000000000000" pitchFamily="2" charset="-79"/>
            </a:endParaRPr>
          </a:p>
        </p:txBody>
      </p:sp>
      <p:pic>
        <p:nvPicPr>
          <p:cNvPr id="11266" name="Picture 2" descr="D:\My Documents\עדי\אתרים\greenQ\2016\יוני\קילומטר ירוק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9081992" y="5267057"/>
            <a:ext cx="20828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My Documents\עדי\אתרים\greenQ\לוגו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0306" y="6307880"/>
            <a:ext cx="489057" cy="4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17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מלבן 54"/>
          <p:cNvSpPr/>
          <p:nvPr/>
        </p:nvSpPr>
        <p:spPr>
          <a:xfrm>
            <a:off x="1295123" y="2771743"/>
            <a:ext cx="3004481" cy="11713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 52"/>
          <p:cNvSpPr/>
          <p:nvPr/>
        </p:nvSpPr>
        <p:spPr>
          <a:xfrm>
            <a:off x="5970866" y="3724664"/>
            <a:ext cx="5317147" cy="28340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29" name="מלבן 28"/>
          <p:cNvSpPr/>
          <p:nvPr/>
        </p:nvSpPr>
        <p:spPr>
          <a:xfrm>
            <a:off x="5975512" y="1296306"/>
            <a:ext cx="5312501" cy="2422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 50"/>
          <p:cNvSpPr/>
          <p:nvPr/>
        </p:nvSpPr>
        <p:spPr>
          <a:xfrm>
            <a:off x="9588927" y="1365176"/>
            <a:ext cx="1627713" cy="135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00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9479280" y="4874797"/>
            <a:ext cx="1827350" cy="1683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388" name="Picture 4" descr="D:\My Documents\עדי\אתרים\greenQ\2016\יוני\16ton-fix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672" y="4874797"/>
            <a:ext cx="1608583" cy="15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מלבן 41"/>
          <p:cNvSpPr/>
          <p:nvPr/>
        </p:nvSpPr>
        <p:spPr>
          <a:xfrm>
            <a:off x="5970866" y="4756947"/>
            <a:ext cx="1288889" cy="1801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4380622" y="2772511"/>
            <a:ext cx="1525293" cy="2027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1295123" y="4002060"/>
            <a:ext cx="3004481" cy="797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6092775" y="1363244"/>
            <a:ext cx="3422098" cy="1353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295124" y="1283952"/>
            <a:ext cx="1320240" cy="1432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379130" y="1296306"/>
            <a:ext cx="1527210" cy="1420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295124" y="4874797"/>
            <a:ext cx="5933094" cy="1683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0271" y="-241484"/>
            <a:ext cx="10515600" cy="1325563"/>
          </a:xfrm>
        </p:spPr>
        <p:txBody>
          <a:bodyPr vert="horz" lIns="91440" tIns="45720" rIns="91440" bIns="45720" rtlCol="1" anchor="b">
            <a:normAutofit fontScale="97500"/>
          </a:bodyPr>
          <a:lstStyle/>
          <a:p>
            <a:pPr algn="l"/>
            <a:r>
              <a:rPr lang="en-US" sz="4700" b="1" dirty="0">
                <a:solidFill>
                  <a:schemeClr val="accent6">
                    <a:lumMod val="75000"/>
                  </a:schemeClr>
                </a:solidFill>
              </a:rPr>
              <a:t>Achievements</a:t>
            </a:r>
            <a:endParaRPr lang="he-IL" sz="4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7315200" y="4874797"/>
            <a:ext cx="2110740" cy="1683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7950" y="2824689"/>
            <a:ext cx="2878651" cy="107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מלבן 29"/>
          <p:cNvSpPr/>
          <p:nvPr/>
        </p:nvSpPr>
        <p:spPr>
          <a:xfrm>
            <a:off x="8847214" y="3786915"/>
            <a:ext cx="2369426" cy="101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img955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338075" y="2553002"/>
            <a:ext cx="2872640" cy="39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מלבן 30"/>
          <p:cNvSpPr/>
          <p:nvPr/>
        </p:nvSpPr>
        <p:spPr>
          <a:xfrm>
            <a:off x="6066971" y="3786915"/>
            <a:ext cx="1248229" cy="101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13"/>
          <p:cNvSpPr/>
          <p:nvPr/>
        </p:nvSpPr>
        <p:spPr>
          <a:xfrm>
            <a:off x="7036071" y="5103822"/>
            <a:ext cx="25234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10M </a:t>
            </a:r>
            <a:r>
              <a:rPr lang="he-IL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₪</a:t>
            </a:r>
            <a:r>
              <a:rPr lang="he-IL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9791699" y="5554980"/>
            <a:ext cx="1137497" cy="83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13"/>
          <p:cNvSpPr/>
          <p:nvPr/>
        </p:nvSpPr>
        <p:spPr>
          <a:xfrm>
            <a:off x="9797475" y="5320622"/>
            <a:ext cx="11384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16</a:t>
            </a: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TONS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7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greenq.co.il/wp-content/uploads/2016/07/Modiin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2699" y="5903470"/>
            <a:ext cx="922709" cy="8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‪deutsche telekom png‬‏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801" y="4073956"/>
            <a:ext cx="2531993" cy="6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990" y="1353119"/>
            <a:ext cx="1225267" cy="129158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455" y="3292086"/>
            <a:ext cx="944407" cy="94440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216" y="1402491"/>
            <a:ext cx="1236093" cy="122785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1775" y="4488907"/>
            <a:ext cx="1258569" cy="85622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9962" y="3389474"/>
            <a:ext cx="1174527" cy="79343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81" y="1409319"/>
            <a:ext cx="834526" cy="110385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3026" y="3899570"/>
            <a:ext cx="2065283" cy="814388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1864" y="1764715"/>
            <a:ext cx="767596" cy="73445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063" y="3807563"/>
            <a:ext cx="1097155" cy="989741"/>
          </a:xfrm>
          <a:prstGeom prst="rect">
            <a:avLst/>
          </a:prstGeom>
        </p:spPr>
      </p:pic>
      <p:sp>
        <p:nvSpPr>
          <p:cNvPr id="47" name="מלבן 46"/>
          <p:cNvSpPr/>
          <p:nvPr/>
        </p:nvSpPr>
        <p:spPr>
          <a:xfrm>
            <a:off x="6100978" y="2774017"/>
            <a:ext cx="3413962" cy="857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12" y="2887439"/>
            <a:ext cx="2220814" cy="636313"/>
          </a:xfrm>
          <a:prstGeom prst="rect">
            <a:avLst/>
          </a:prstGeom>
        </p:spPr>
      </p:pic>
      <p:sp>
        <p:nvSpPr>
          <p:cNvPr id="49" name="מלבן 48"/>
          <p:cNvSpPr/>
          <p:nvPr/>
        </p:nvSpPr>
        <p:spPr>
          <a:xfrm>
            <a:off x="2697838" y="1283952"/>
            <a:ext cx="1593434" cy="1432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6667" y="1422624"/>
            <a:ext cx="1272585" cy="12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מלבן 51"/>
          <p:cNvSpPr/>
          <p:nvPr/>
        </p:nvSpPr>
        <p:spPr>
          <a:xfrm>
            <a:off x="9588512" y="2774017"/>
            <a:ext cx="1628128" cy="85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00</a:t>
            </a:r>
            <a:endParaRPr lang="he-IL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542" y="2889482"/>
            <a:ext cx="1359782" cy="63132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365" y="1695451"/>
            <a:ext cx="3339399" cy="687012"/>
          </a:xfrm>
          <a:prstGeom prst="rect">
            <a:avLst/>
          </a:prstGeom>
        </p:spPr>
      </p:pic>
      <p:sp>
        <p:nvSpPr>
          <p:cNvPr id="54" name="מלבן 53"/>
          <p:cNvSpPr/>
          <p:nvPr/>
        </p:nvSpPr>
        <p:spPr>
          <a:xfrm>
            <a:off x="7395239" y="3794365"/>
            <a:ext cx="1369606" cy="100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5" b="1988"/>
          <a:stretch/>
        </p:blipFill>
        <p:spPr bwMode="auto">
          <a:xfrm>
            <a:off x="7540588" y="3803751"/>
            <a:ext cx="1085125" cy="9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מלבן 35"/>
          <p:cNvSpPr/>
          <p:nvPr/>
        </p:nvSpPr>
        <p:spPr>
          <a:xfrm>
            <a:off x="5975512" y="4972400"/>
            <a:ext cx="1191933" cy="1519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תמונה 42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486" y="5146008"/>
            <a:ext cx="957204" cy="1201197"/>
          </a:xfrm>
          <a:prstGeom prst="rect">
            <a:avLst/>
          </a:prstGeom>
        </p:spPr>
      </p:pic>
      <p:sp>
        <p:nvSpPr>
          <p:cNvPr id="57" name="מלבן 56"/>
          <p:cNvSpPr/>
          <p:nvPr/>
        </p:nvSpPr>
        <p:spPr>
          <a:xfrm>
            <a:off x="-5301970" y="6148365"/>
            <a:ext cx="4426751" cy="127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 58"/>
          <p:cNvSpPr/>
          <p:nvPr/>
        </p:nvSpPr>
        <p:spPr>
          <a:xfrm>
            <a:off x="4379130" y="4972400"/>
            <a:ext cx="1524989" cy="153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Picture 3" descr="D:\My Documents\עדי\אתרים\greenQ\2016\יוני\לוגו עירית הרצליה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29" y="5199488"/>
            <a:ext cx="1015833" cy="11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מלבן 59"/>
          <p:cNvSpPr/>
          <p:nvPr/>
        </p:nvSpPr>
        <p:spPr>
          <a:xfrm>
            <a:off x="2771798" y="4972400"/>
            <a:ext cx="1524989" cy="153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117" y="5186789"/>
            <a:ext cx="1091728" cy="1220745"/>
          </a:xfrm>
          <a:prstGeom prst="rect">
            <a:avLst/>
          </a:prstGeom>
        </p:spPr>
      </p:pic>
      <p:sp>
        <p:nvSpPr>
          <p:cNvPr id="61" name="מלבן 60"/>
          <p:cNvSpPr/>
          <p:nvPr/>
        </p:nvSpPr>
        <p:spPr>
          <a:xfrm>
            <a:off x="1347857" y="4972735"/>
            <a:ext cx="1349503" cy="153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תוצאת תמונה עבור ‫קרני שומרון png‬‏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895" y="5231309"/>
            <a:ext cx="919739" cy="10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375" y="0"/>
            <a:ext cx="12858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574" y="-82169"/>
            <a:ext cx="6950529" cy="1325563"/>
          </a:xfrm>
        </p:spPr>
        <p:txBody>
          <a:bodyPr vert="horz" lIns="91440" tIns="45720" rIns="91440" bIns="45720" rtlCol="1" anchor="b">
            <a:normAutofit fontScale="97500"/>
          </a:bodyPr>
          <a:lstStyle/>
          <a:p>
            <a:pPr algn="ctr" rtl="0"/>
            <a:r>
              <a:rPr lang="he-IL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עם הפנים קדימה</a:t>
            </a:r>
          </a:p>
        </p:txBody>
      </p:sp>
      <p:pic>
        <p:nvPicPr>
          <p:cNvPr id="6" name="Picture 3" descr="D:\My Documents\עדי\אתרים\greenQ\לוגו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0306" y="6307880"/>
            <a:ext cx="489057" cy="4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6583630" y="1827461"/>
            <a:ext cx="2579395" cy="2127791"/>
            <a:chOff x="637021" y="5049490"/>
            <a:chExt cx="2018117" cy="1664782"/>
          </a:xfrm>
        </p:grpSpPr>
        <p:pic>
          <p:nvPicPr>
            <p:cNvPr id="5" name="Picture 2" descr="D:\My Documents\עדי\רסק פור יו\מצגת\לוגו\עיגול מלבני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1" y="5049490"/>
              <a:ext cx="1953780" cy="16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My Documents\עדי\רסק פור יו\מצגת\לוגו\עלה3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42" y="5133316"/>
              <a:ext cx="1781396" cy="151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hape 30"/>
          <p:cNvSpPr txBox="1">
            <a:spLocks/>
          </p:cNvSpPr>
          <p:nvPr/>
        </p:nvSpPr>
        <p:spPr>
          <a:xfrm>
            <a:off x="0" y="2448582"/>
            <a:ext cx="10363200" cy="1546475"/>
          </a:xfrm>
          <a:prstGeom prst="rect">
            <a:avLst/>
          </a:prstGeom>
        </p:spPr>
        <p:txBody>
          <a:bodyPr vert="horz" lIns="121900" tIns="121900" rIns="121900" bIns="121900" rtlCol="1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4000" dirty="0">
                <a:ln w="0"/>
                <a:solidFill>
                  <a:srgbClr val="70AD47">
                    <a:lumMod val="75000"/>
                  </a:srgbClr>
                </a:solidFill>
              </a:rPr>
              <a:t>Than</a:t>
            </a:r>
            <a:endParaRPr lang="en" sz="14100" spc="267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156259" y="6507353"/>
            <a:ext cx="7772400" cy="784737"/>
            <a:chOff x="993341" y="6069685"/>
            <a:chExt cx="7772400" cy="784737"/>
          </a:xfrm>
        </p:grpSpPr>
        <p:sp>
          <p:nvSpPr>
            <p:cNvPr id="12" name="Shape 31"/>
            <p:cNvSpPr txBox="1">
              <a:spLocks/>
            </p:cNvSpPr>
            <p:nvPr/>
          </p:nvSpPr>
          <p:spPr>
            <a:xfrm>
              <a:off x="993341" y="6069685"/>
              <a:ext cx="7772400" cy="784737"/>
            </a:xfrm>
            <a:prstGeom prst="rect">
              <a:avLst/>
            </a:prstGeom>
          </p:spPr>
          <p:txBody>
            <a:bodyPr vert="horz" lIns="91425" tIns="91425" rIns="91425" bIns="91425" rtlCol="1" anchor="t" anchorCtr="0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All rights reserved – GreenQ ltd 2015</a:t>
              </a:r>
              <a:endParaRPr lang="en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3366937" y="6163155"/>
              <a:ext cx="152909" cy="15290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12057" y="5935250"/>
            <a:ext cx="12204057" cy="922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2057" y="5716114"/>
            <a:ext cx="12204057" cy="105564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5300" b="1" dirty="0">
                <a:solidFill>
                  <a:schemeClr val="bg1"/>
                </a:solidFill>
              </a:rPr>
              <a:t>info@GreenQ.co.il</a:t>
            </a:r>
            <a:endParaRPr lang="he-IL" sz="107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593" y="3275155"/>
            <a:ext cx="1989497" cy="28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3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3036746" y="1867266"/>
            <a:ext cx="2579395" cy="2127791"/>
            <a:chOff x="637021" y="5049490"/>
            <a:chExt cx="2018117" cy="1664782"/>
          </a:xfrm>
        </p:grpSpPr>
        <p:pic>
          <p:nvPicPr>
            <p:cNvPr id="5" name="Picture 2" descr="D:\My Documents\עדי\רסק פור יו\מצגת\לוגו\עיגול מלבני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1" y="5049490"/>
              <a:ext cx="1953780" cy="16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My Documents\עדי\רסק פור יו\מצגת\לוגו\עלה3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42" y="5133316"/>
              <a:ext cx="1781396" cy="151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hape 30"/>
          <p:cNvSpPr txBox="1">
            <a:spLocks/>
          </p:cNvSpPr>
          <p:nvPr/>
        </p:nvSpPr>
        <p:spPr>
          <a:xfrm>
            <a:off x="0" y="2448582"/>
            <a:ext cx="10363200" cy="1546475"/>
          </a:xfrm>
          <a:prstGeom prst="rect">
            <a:avLst/>
          </a:prstGeom>
        </p:spPr>
        <p:txBody>
          <a:bodyPr vert="horz" lIns="121900" tIns="121900" rIns="121900" bIns="121900" rtlCol="1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14100" spc="267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156259" y="6507353"/>
            <a:ext cx="7772400" cy="784737"/>
            <a:chOff x="993341" y="6069685"/>
            <a:chExt cx="7772400" cy="784737"/>
          </a:xfrm>
        </p:grpSpPr>
        <p:sp>
          <p:nvSpPr>
            <p:cNvPr id="12" name="Shape 31"/>
            <p:cNvSpPr txBox="1">
              <a:spLocks/>
            </p:cNvSpPr>
            <p:nvPr/>
          </p:nvSpPr>
          <p:spPr>
            <a:xfrm>
              <a:off x="993341" y="6069685"/>
              <a:ext cx="7772400" cy="784737"/>
            </a:xfrm>
            <a:prstGeom prst="rect">
              <a:avLst/>
            </a:prstGeom>
          </p:spPr>
          <p:txBody>
            <a:bodyPr vert="horz" lIns="91425" tIns="91425" rIns="91425" bIns="91425" rtlCol="1" anchor="t" anchorCtr="0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All rights reserved – GreenQ ltd 2015</a:t>
              </a:r>
              <a:endParaRPr lang="en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3366937" y="6163155"/>
              <a:ext cx="152909" cy="15290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12057" y="5935250"/>
            <a:ext cx="12204057" cy="922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2057" y="5716114"/>
            <a:ext cx="12204057" cy="105564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5300" b="1" dirty="0">
                <a:solidFill>
                  <a:schemeClr val="bg1"/>
                </a:solidFill>
              </a:rPr>
              <a:t>info@GreenQ.co.il</a:t>
            </a:r>
            <a:endParaRPr lang="he-IL" sz="107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593" y="3275155"/>
            <a:ext cx="1989497" cy="2815326"/>
          </a:xfrm>
          <a:prstGeom prst="rect">
            <a:avLst/>
          </a:prstGeom>
        </p:spPr>
      </p:pic>
      <p:sp>
        <p:nvSpPr>
          <p:cNvPr id="16" name="Shape 30"/>
          <p:cNvSpPr txBox="1">
            <a:spLocks/>
          </p:cNvSpPr>
          <p:nvPr/>
        </p:nvSpPr>
        <p:spPr>
          <a:xfrm>
            <a:off x="1566165" y="2461287"/>
            <a:ext cx="10363200" cy="1546475"/>
          </a:xfrm>
          <a:prstGeom prst="rect">
            <a:avLst/>
          </a:prstGeom>
        </p:spPr>
        <p:txBody>
          <a:bodyPr vert="horz" lIns="121900" tIns="121900" rIns="121900" bIns="121900" rtlCol="1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4000" dirty="0">
                <a:ln w="0"/>
                <a:solidFill>
                  <a:srgbClr val="70AD47">
                    <a:lumMod val="75000"/>
                  </a:srgbClr>
                </a:solidFill>
              </a:rPr>
              <a:t>&amp; A</a:t>
            </a:r>
            <a:endParaRPr lang="en" sz="14100" spc="267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2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6750"/>
            <a:ext cx="12192000" cy="9144000"/>
          </a:xfrm>
          <a:prstGeom prst="rect">
            <a:avLst/>
          </a:prstGeom>
        </p:spPr>
      </p:pic>
      <p:pic>
        <p:nvPicPr>
          <p:cNvPr id="30722" name="Picture 2" descr="D:\My Documents\עדי\אתרים\greenQ\2016\יוני\binocula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1469"/>
            <a:ext cx="12191999" cy="81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 descr="D:\My Documents\עדי\אתרים\greenQ\לוגו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0306" y="6307880"/>
            <a:ext cx="489057" cy="4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803" y="-120098"/>
            <a:ext cx="5943197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penSansHebrew-Regular" panose="00000500000000000000" pitchFamily="2" charset="-79"/>
              </a:rPr>
              <a:t>תהליך מסיבי שאיננו מבוסס מידע </a:t>
            </a:r>
          </a:p>
        </p:txBody>
      </p:sp>
    </p:spTree>
    <p:extLst>
      <p:ext uri="{BB962C8B-B14F-4D97-AF65-F5344CB8AC3E}">
        <p14:creationId xmlns:p14="http://schemas.microsoft.com/office/powerpoint/2010/main" val="34771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y Documents\עדי\אתרים\greenQ\2016\יוני\AAEAAQAAAAAAAANrAAAAJDdjNDFmYzVmLTkxN2UtNDY1YS05NzBkLWZiMDcxMjBjYWU5OQ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378"/>
            <a:ext cx="12192000" cy="68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>
            <a:off x="-312057" y="-199871"/>
            <a:ext cx="12816114" cy="754742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 descr="D:\My Documents\עדי\אתרים\greenQ\2016\יוני\עש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378" y="-838499"/>
            <a:ext cx="8572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y Documents\עדי\אתרים\greenQ\2016\יוני\פח-ירוק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3943" y="2569026"/>
            <a:ext cx="2927269" cy="42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y Documents\עדי\אתרים\greenQ\2016\יוני\פח-ירוק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786" y="2386708"/>
            <a:ext cx="2881303" cy="413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y Documents\עדי\אתרים\greenQ\2016\יוני\פי-ירוק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600" y="3385159"/>
            <a:ext cx="2195995" cy="315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My Documents\עדי\אתרים\greenQ\2016\יוני\פח-ירוק2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6199" y="3016662"/>
            <a:ext cx="2363622" cy="33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My Documents\עדי\אתרים\greenQ\לוגו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0306" y="6307880"/>
            <a:ext cx="489057" cy="4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30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My Documents\עדי\אתרים\greenQ\2016\יוני\צילומסך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821285" y="1212025"/>
            <a:ext cx="6851104" cy="48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My Documents\עדי\אתרים\greenQ\2016\יוני\טאבלט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3"/>
          <a:stretch/>
        </p:blipFill>
        <p:spPr bwMode="auto">
          <a:xfrm>
            <a:off x="-2386" y="668810"/>
            <a:ext cx="9029700" cy="61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My Documents\עדי\אתרים\greenQ\לוגו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0306" y="6307880"/>
            <a:ext cx="489057" cy="4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93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10" t="4198"/>
          <a:stretch/>
        </p:blipFill>
        <p:spPr>
          <a:xfrm rot="5400000">
            <a:off x="3338585" y="-2057541"/>
            <a:ext cx="5561120" cy="121920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825" y="3576456"/>
            <a:ext cx="428449" cy="4284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425" y="5571535"/>
            <a:ext cx="121920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869" y="166210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472" y="4258527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19" y="2009702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472" y="1949302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434" y="5419287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066" y="1729513"/>
            <a:ext cx="1219200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233" y="1808802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732" y="3153730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756" y="3153730"/>
            <a:ext cx="428449" cy="4284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434985" y="1201007"/>
            <a:ext cx="12759397" cy="5901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Shape 31"/>
          <p:cNvSpPr txBox="1">
            <a:spLocks/>
          </p:cNvSpPr>
          <p:nvPr/>
        </p:nvSpPr>
        <p:spPr>
          <a:xfrm>
            <a:off x="1682750" y="334017"/>
            <a:ext cx="871855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" sz="47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Making Garbage Trucks Smarter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69" y="2617294"/>
            <a:ext cx="2574878" cy="1931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24" y="2405063"/>
            <a:ext cx="1023128" cy="1017882"/>
          </a:xfrm>
          <a:prstGeom prst="rect">
            <a:avLst/>
          </a:prstGeom>
        </p:spPr>
      </p:pic>
      <p:sp>
        <p:nvSpPr>
          <p:cNvPr id="30" name="Shape 31"/>
          <p:cNvSpPr txBox="1">
            <a:spLocks/>
          </p:cNvSpPr>
          <p:nvPr/>
        </p:nvSpPr>
        <p:spPr>
          <a:xfrm>
            <a:off x="3525672" y="4258527"/>
            <a:ext cx="8718550" cy="1588286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he-IL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Bold" panose="00000800000000000000" pitchFamily="2" charset="-79"/>
                <a:ea typeface="+mj-ea"/>
                <a:cs typeface="OpenSansHebrew-Bold" panose="00000800000000000000" pitchFamily="2" charset="-79"/>
              </a:rPr>
              <a:t>פחות ממאה התקנות עבור אופטימיזציה לאוכלוסייה של 0.5 מיליון תושבים</a:t>
            </a:r>
            <a:endParaRPr lang="en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Hebrew-Bold" panose="00000800000000000000" pitchFamily="2" charset="-79"/>
              <a:ea typeface="+mj-ea"/>
              <a:cs typeface="OpenSansHebrew-Bold" panose="00000800000000000000" pitchFamily="2" charset="-79"/>
            </a:endParaRPr>
          </a:p>
        </p:txBody>
      </p:sp>
      <p:pic>
        <p:nvPicPr>
          <p:cNvPr id="31" name="Picture 3" descr="D:\My Documents\עדי\אתרים\greenQ\לוגו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0306" y="6307880"/>
            <a:ext cx="489057" cy="4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12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My Documents\עדי\אתרים\greenQ\ינואר16\תמונה ענן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857" y="3336157"/>
            <a:ext cx="2998068" cy="30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608" y="1754415"/>
            <a:ext cx="5468256" cy="1859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177" y="2307147"/>
            <a:ext cx="800422" cy="7536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5417" y="8436737"/>
            <a:ext cx="2560926" cy="1439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657" y="2131617"/>
            <a:ext cx="1074114" cy="9792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402182" y="6206465"/>
            <a:ext cx="789818" cy="651535"/>
            <a:chOff x="637021" y="5049490"/>
            <a:chExt cx="2018117" cy="1664782"/>
          </a:xfrm>
        </p:grpSpPr>
        <p:pic>
          <p:nvPicPr>
            <p:cNvPr id="22" name="Picture 2" descr="D:\My Documents\עדי\רסק פור יו\מצגת\לוגו\עיגול מלבני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1" y="5049490"/>
              <a:ext cx="1953780" cy="16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D:\My Documents\עדי\רסק פור יו\מצגת\לוגו\עלה3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42" y="5133316"/>
              <a:ext cx="1781396" cy="151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635203" y="79508"/>
            <a:ext cx="6594791" cy="105564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he-IL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לא</a:t>
            </a:r>
            <a:r>
              <a:rPr lang="he-IL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 </a:t>
            </a:r>
            <a:r>
              <a:rPr lang="he-IL" sz="4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הפתרון שלנו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77" y="2459547"/>
            <a:ext cx="800422" cy="7536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977" y="2611947"/>
            <a:ext cx="800422" cy="7536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269" y="2352587"/>
            <a:ext cx="800422" cy="7536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777" y="2916747"/>
            <a:ext cx="800422" cy="7536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177" y="3069147"/>
            <a:ext cx="800422" cy="7536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606" y="2649643"/>
            <a:ext cx="800422" cy="7536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977" y="3373947"/>
            <a:ext cx="800422" cy="7536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167" y="4144346"/>
            <a:ext cx="800422" cy="7536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137" y="3678747"/>
            <a:ext cx="800422" cy="7536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177" y="3831147"/>
            <a:ext cx="800422" cy="7536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817" y="3487843"/>
            <a:ext cx="800422" cy="7536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977" y="4135947"/>
            <a:ext cx="800422" cy="7536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788" y="3650314"/>
            <a:ext cx="800422" cy="7536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388" y="5050346"/>
            <a:ext cx="800422" cy="7536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177" y="4593147"/>
            <a:ext cx="800422" cy="7536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713" y="4128636"/>
            <a:ext cx="800422" cy="7536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977" y="4897947"/>
            <a:ext cx="800422" cy="7536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395" y="4793779"/>
            <a:ext cx="800422" cy="7536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55" y="3821063"/>
            <a:ext cx="800422" cy="75360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3" idx="3"/>
          </p:cNvCxnSpPr>
          <p:nvPr/>
        </p:nvCxnSpPr>
        <p:spPr>
          <a:xfrm flipV="1">
            <a:off x="3293028" y="29167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445428" y="30691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597828" y="32215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750228" y="33739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69748" y="3547469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055028" y="36787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908008" y="3903691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359828" y="39835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512228" y="41359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318063" y="43603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62063" y="2252299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969428" y="459314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790248" y="3359677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255274" y="2658522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931239" y="2389874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832328" y="4771098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495714" y="5190601"/>
            <a:ext cx="925160" cy="10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5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21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My Documents\עדי\אתרים\greenQ\ינואר16\תמונה ענן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857" y="3336157"/>
            <a:ext cx="2998068" cy="30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608" y="1754415"/>
            <a:ext cx="5468256" cy="1859066"/>
          </a:xfrm>
          <a:prstGeom prst="rect">
            <a:avLst/>
          </a:prstGeom>
        </p:spPr>
      </p:pic>
      <p:sp>
        <p:nvSpPr>
          <p:cNvPr id="15" name="Shape 31"/>
          <p:cNvSpPr txBox="1">
            <a:spLocks/>
          </p:cNvSpPr>
          <p:nvPr/>
        </p:nvSpPr>
        <p:spPr>
          <a:xfrm>
            <a:off x="961315" y="1362046"/>
            <a:ext cx="10238095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" sz="4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ech</a:t>
            </a:r>
            <a:endParaRPr lang="en" sz="4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3611" y="4261665"/>
            <a:ext cx="2572369" cy="1413729"/>
            <a:chOff x="1684321" y="4688369"/>
            <a:chExt cx="2572369" cy="1413729"/>
          </a:xfrm>
        </p:grpSpPr>
        <p:grpSp>
          <p:nvGrpSpPr>
            <p:cNvPr id="2" name="Group 1"/>
            <p:cNvGrpSpPr/>
            <p:nvPr/>
          </p:nvGrpSpPr>
          <p:grpSpPr>
            <a:xfrm>
              <a:off x="2353391" y="4688369"/>
              <a:ext cx="1903299" cy="1413729"/>
              <a:chOff x="2458493" y="3949790"/>
              <a:chExt cx="2598773" cy="203669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58493" y="4055326"/>
                <a:ext cx="2574878" cy="193115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4138" y="3949790"/>
                <a:ext cx="1023128" cy="101788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684321" y="4829298"/>
              <a:ext cx="744785" cy="99282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32" y="4599024"/>
            <a:ext cx="800422" cy="7536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1766" y="6507353"/>
            <a:ext cx="590344" cy="104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5417" y="8436737"/>
            <a:ext cx="2560926" cy="1439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2644424"/>
              </p:ext>
            </p:extLst>
          </p:nvPr>
        </p:nvGraphicFramePr>
        <p:xfrm>
          <a:off x="1936853" y="2385104"/>
          <a:ext cx="2595331" cy="158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657" y="2131617"/>
            <a:ext cx="1074114" cy="9792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402182" y="6206465"/>
            <a:ext cx="789818" cy="651535"/>
            <a:chOff x="637021" y="5049490"/>
            <a:chExt cx="2018117" cy="1664782"/>
          </a:xfrm>
        </p:grpSpPr>
        <p:pic>
          <p:nvPicPr>
            <p:cNvPr id="22" name="Picture 2" descr="D:\My Documents\עדי\רסק פור יו\מצגת\לוגו\עיגול מלבני.jp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1" y="5049490"/>
              <a:ext cx="1953780" cy="16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D:\My Documents\עדי\רסק פור יו\מצגת\לוגו\עלה3.png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42" y="5133316"/>
              <a:ext cx="1781396" cy="151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511861" y="291533"/>
            <a:ext cx="6594791" cy="1055641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defPPr>
              <a:defRPr lang="he-IL"/>
            </a:defPPr>
            <a:lvl1pPr indent="0" algn="l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700" b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הפתרון שלנו</a:t>
            </a:r>
          </a:p>
        </p:txBody>
      </p:sp>
      <p:sp>
        <p:nvSpPr>
          <p:cNvPr id="26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87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02182" y="6206465"/>
            <a:ext cx="789818" cy="651535"/>
            <a:chOff x="637021" y="5049490"/>
            <a:chExt cx="2018117" cy="1664782"/>
          </a:xfrm>
        </p:grpSpPr>
        <p:pic>
          <p:nvPicPr>
            <p:cNvPr id="9" name="Picture 2" descr="D:\My Documents\עדי\רסק פור יו\מצגת\לוגו\עיגול מלבני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1" y="5049490"/>
              <a:ext cx="1953780" cy="16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My Documents\עדי\רסק פור יו\מצגת\לוגו\עלה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42" y="5133316"/>
              <a:ext cx="1781396" cy="151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0" y="291532"/>
            <a:ext cx="8537363" cy="105564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700" b="1" dirty="0">
                <a:solidFill>
                  <a:schemeClr val="accent6">
                    <a:lumMod val="75000"/>
                  </a:schemeClr>
                </a:solidFill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פלטפורמה פשוטה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82532" y="1547813"/>
            <a:ext cx="8755727" cy="3620611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91" y="2515397"/>
            <a:ext cx="1954572" cy="347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077" y="2515397"/>
            <a:ext cx="1954125" cy="347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916" y="2515397"/>
            <a:ext cx="6947999" cy="347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93" y="2655453"/>
            <a:ext cx="1697326" cy="2799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123" y="819353"/>
            <a:ext cx="2906973" cy="4844955"/>
          </a:xfrm>
          <a:prstGeom prst="rect">
            <a:avLst/>
          </a:prstGeom>
        </p:spPr>
      </p:pic>
      <p:sp>
        <p:nvSpPr>
          <p:cNvPr id="14" name="Shape 31"/>
          <p:cNvSpPr txBox="1">
            <a:spLocks/>
          </p:cNvSpPr>
          <p:nvPr/>
        </p:nvSpPr>
        <p:spPr>
          <a:xfrm>
            <a:off x="-2156259" y="6507353"/>
            <a:ext cx="777240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© All rights reserved – GreenQ ltd 2016</a:t>
            </a:r>
            <a:endParaRPr lang="en" sz="1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8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8"/>
          <a:stretch/>
        </p:blipFill>
        <p:spPr>
          <a:xfrm rot="5400000">
            <a:off x="3236528" y="1066539"/>
            <a:ext cx="5836110" cy="5673755"/>
          </a:xfrm>
          <a:prstGeom prst="rect">
            <a:avLst/>
          </a:prstGeom>
        </p:spPr>
      </p:pic>
      <p:sp>
        <p:nvSpPr>
          <p:cNvPr id="24" name="מלבן 23"/>
          <p:cNvSpPr/>
          <p:nvPr/>
        </p:nvSpPr>
        <p:spPr>
          <a:xfrm>
            <a:off x="1404257" y="1040193"/>
            <a:ext cx="9144000" cy="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169342" y="19165"/>
            <a:ext cx="12204057" cy="1261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Shape 31"/>
          <p:cNvSpPr txBox="1">
            <a:spLocks/>
          </p:cNvSpPr>
          <p:nvPr/>
        </p:nvSpPr>
        <p:spPr>
          <a:xfrm>
            <a:off x="1682750" y="440505"/>
            <a:ext cx="8718550" cy="784737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ct val="0"/>
              </a:spcBef>
            </a:pPr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latin typeface="OpenSansHebrew-Regular" panose="00000500000000000000" pitchFamily="2" charset="-79"/>
                <a:cs typeface="OpenSansHebrew-Regular" panose="00000500000000000000" pitchFamily="2" charset="-79"/>
              </a:rPr>
              <a:t>קשת פתרונות חכמים לאיסוף אשפה</a:t>
            </a:r>
            <a:endParaRPr lang="en" sz="4800" b="1" dirty="0">
              <a:solidFill>
                <a:schemeClr val="accent6">
                  <a:lumMod val="75000"/>
                </a:schemeClr>
              </a:solidFill>
              <a:latin typeface="OpenSansHebrew-Regular" panose="00000500000000000000" pitchFamily="2" charset="-79"/>
              <a:cs typeface="OpenSansHebrew-Regular" panose="00000500000000000000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2156259" y="6507353"/>
            <a:ext cx="7772400" cy="784737"/>
            <a:chOff x="993341" y="6069685"/>
            <a:chExt cx="7772400" cy="784737"/>
          </a:xfrm>
        </p:grpSpPr>
        <p:sp>
          <p:nvSpPr>
            <p:cNvPr id="22" name="Shape 31"/>
            <p:cNvSpPr txBox="1">
              <a:spLocks/>
            </p:cNvSpPr>
            <p:nvPr/>
          </p:nvSpPr>
          <p:spPr>
            <a:xfrm>
              <a:off x="993341" y="6069685"/>
              <a:ext cx="7772400" cy="784737"/>
            </a:xfrm>
            <a:prstGeom prst="rect">
              <a:avLst/>
            </a:prstGeom>
          </p:spPr>
          <p:txBody>
            <a:bodyPr vert="horz" lIns="91425" tIns="91425" rIns="91425" bIns="91425" rtlCol="1" anchor="t" anchorCtr="0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All rights reserved – GreenQ ltd 2015</a:t>
              </a:r>
              <a:endParaRPr lang="en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3366937" y="6163155"/>
              <a:ext cx="152909" cy="15290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858" y="3861343"/>
            <a:ext cx="1173372" cy="1173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92" y="3458840"/>
            <a:ext cx="2700720" cy="2025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17" y="3791773"/>
            <a:ext cx="1023128" cy="1017882"/>
          </a:xfrm>
          <a:prstGeom prst="rect">
            <a:avLst/>
          </a:prstGeom>
        </p:spPr>
      </p:pic>
      <p:sp>
        <p:nvSpPr>
          <p:cNvPr id="28" name="Shape 31"/>
          <p:cNvSpPr txBox="1">
            <a:spLocks/>
          </p:cNvSpPr>
          <p:nvPr/>
        </p:nvSpPr>
        <p:spPr>
          <a:xfrm>
            <a:off x="-491461" y="2322705"/>
            <a:ext cx="2506780" cy="3364399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rtl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" sz="28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572750" y="7427"/>
            <a:ext cx="1642396" cy="1349886"/>
            <a:chOff x="637021" y="5049490"/>
            <a:chExt cx="2018117" cy="1664782"/>
          </a:xfrm>
        </p:grpSpPr>
        <p:pic>
          <p:nvPicPr>
            <p:cNvPr id="32" name="Picture 2" descr="D:\My Documents\עדי\רסק פור יו\מצגת\לוגו\עיגול מלבני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1" y="5049490"/>
              <a:ext cx="1953780" cy="16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D:\My Documents\עדי\רסק פור יו\מצגת\לוגו\עלה3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42" y="5133316"/>
              <a:ext cx="1781396" cy="151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תמונה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253" y="4771358"/>
            <a:ext cx="2812863" cy="198237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427" y="3138264"/>
            <a:ext cx="2378599" cy="176087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" y="1573096"/>
            <a:ext cx="2823246" cy="241270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704" y="1198747"/>
            <a:ext cx="2434322" cy="177294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008" y="4300714"/>
            <a:ext cx="3492114" cy="19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427</Words>
  <Application>Microsoft Office PowerPoint</Application>
  <PresentationFormat>מסך רחב</PresentationFormat>
  <Paragraphs>69</Paragraphs>
  <Slides>14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OpenSansHebrew-Bold</vt:lpstr>
      <vt:lpstr>OpenSansHebrew-Regular</vt:lpstr>
      <vt:lpstr>Times New Roman</vt:lpstr>
      <vt:lpstr>Wingdings</vt:lpstr>
      <vt:lpstr>Office Theme</vt:lpstr>
      <vt:lpstr>GreenQ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Achievements</vt:lpstr>
      <vt:lpstr>עם הפנים קדימה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מפה של פחים מהרצליה</dc:title>
  <dc:creator>User</dc:creator>
  <cp:lastModifiedBy>‏‏משתמש Windows</cp:lastModifiedBy>
  <cp:revision>100</cp:revision>
  <cp:lastPrinted>2016-06-16T19:17:43Z</cp:lastPrinted>
  <dcterms:created xsi:type="dcterms:W3CDTF">2016-05-31T22:20:22Z</dcterms:created>
  <dcterms:modified xsi:type="dcterms:W3CDTF">2017-08-03T22:22:35Z</dcterms:modified>
</cp:coreProperties>
</file>